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NanumGothicExtraBold"/>
      <p:bold r:id="rId36"/>
    </p:embeddedFont>
    <p:embeddedFont>
      <p:font typeface="Nanum Gothic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NanumGothic-regular.fntdata"/><Relationship Id="rId14" Type="http://schemas.openxmlformats.org/officeDocument/2006/relationships/slide" Target="slides/slide10.xml"/><Relationship Id="rId36" Type="http://schemas.openxmlformats.org/officeDocument/2006/relationships/font" Target="fonts/NanumGothic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NanumGothic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7febdf79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7febdf79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7febdf79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7febdf79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7febdf79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7febdf79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7febdf79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7febdf79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7febdf79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7febdf79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7febdf7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7febdf7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7febdf79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7febdf79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7febdf79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7febdf79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7febdf79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7febdf79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7febdf79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7febdf79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813ef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813ef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77febdf79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77febdf79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7febdf79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7febdf79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7febdf79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7febdf79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7febdf79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77febdf79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77febdf79a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77febdf79a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77febdf79a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77febdf79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77febdf79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77febdf79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7febdf79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7febdf79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7febdf79a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77febdf79a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7febdf79a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7febdf79a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5813ef42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5813ef42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7febdf79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7febdf79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ec75391c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ec75391c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7febdf7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7febdf7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7febdf79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7febdf79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7febdf79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7febdf79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7febdf79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7febdf79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7febdf79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7febdf79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7febdf79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7febdf79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52400"/>
            <a:ext cx="453392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75" y="3513050"/>
            <a:ext cx="1821726" cy="18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00" y="576915"/>
            <a:ext cx="1612000" cy="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691750" y="1992500"/>
            <a:ext cx="526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anumGothicExtraBold"/>
              <a:buNone/>
              <a:defRPr sz="4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" y="24088"/>
            <a:ext cx="646375" cy="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Gothic"/>
              <a:buNone/>
              <a:def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66.png"/><Relationship Id="rId5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oracle.com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106890" y="970005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ko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784250" y="2121000"/>
            <a:ext cx="4940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데이터베이스(Oracle)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5.5 테이블 및 시퀀스 생성</a:t>
            </a:r>
            <a:endParaRPr/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테이블 생성2 - board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00" y="1264025"/>
            <a:ext cx="5264424" cy="12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00" y="2425617"/>
            <a:ext cx="5264425" cy="111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750" y="3041725"/>
            <a:ext cx="38862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1500" y="1264022"/>
            <a:ext cx="1437454" cy="1294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5649417" y="1264787"/>
            <a:ext cx="17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테이블 생성 결과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>
            <a:off x="6511813" y="1619744"/>
            <a:ext cx="641400" cy="246300"/>
          </a:xfrm>
          <a:prstGeom prst="bentConnector3">
            <a:avLst>
              <a:gd fmla="val -163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5.5 테이블 및 시퀀스 생성</a:t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외래키로 테이블 사이의 관계 설정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</a:rPr>
              <a:t>board 테이블의 id 컬럼이 member 테이블의 id 컬럼을 참조하도록 외래키를 생성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외래키를 통해 member테이블에 등록되지 않은 id로는 게시물을 작성할 수 없음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시퀀스 생성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</a:rPr>
              <a:t>순차적으로 증가하는 순번을 반환하는 데이터베이스 객체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850583"/>
            <a:ext cx="63055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3330350"/>
            <a:ext cx="6305551" cy="166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5.5 테이블 및 시퀀스 생성</a:t>
            </a:r>
            <a:endParaRPr/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 스페이스 설정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</a:rPr>
              <a:t>테이블 스페이스란 디스크 공간을 소비하는 테이블(table)과 뷰(view) 같은 데이터베이스 객체들이 저장되는 장소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즉, 데이터를 저장하는 물리적인 공간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musthave 계정이 사용하는 테이블 스페이스 확인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USERS 테이블 스페이스에 데이터를 입력할 수 있도록 5m의 용량을 할당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동작확인을 위한 더미데이터 입력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269275"/>
            <a:ext cx="59721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3362900"/>
            <a:ext cx="59721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25" y="4113442"/>
            <a:ext cx="595312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5.6 JDBC 설정 및 데이터베이스 연결</a:t>
            </a:r>
            <a:endParaRPr/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JDBC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란..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??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</a:rPr>
              <a:t>JDBC(Java Database Connectivity)란 자바로 데이터베이스 연결 및 관련 작업을 할 때 사용하는 API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사용을 위해서는 JDBC 드라이버를 이클립스 프로젝트에 설정해야 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JDBC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드라이버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</a:rPr>
              <a:t>드라이버 파일 경로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</a:rPr>
              <a:t>C:\01DevelopKits\oracleexe\dbhomeXE\jdbc\lib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</a:rPr>
              <a:t>파일명 : ojdbc11.jar	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688" y="3217125"/>
            <a:ext cx="3861100" cy="18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324" y="2253950"/>
            <a:ext cx="2062075" cy="279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5"/>
          <p:cNvCxnSpPr/>
          <p:nvPr/>
        </p:nvCxnSpPr>
        <p:spPr>
          <a:xfrm>
            <a:off x="3135950" y="4364700"/>
            <a:ext cx="3392400" cy="30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5.6 JDBC 설정 및 데이터베이스 연결</a:t>
            </a:r>
            <a:endParaRPr/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연결 관리 클래스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Java Resources 하위의 common 패키지에 JDBConnect 클래스 생성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229150" y="13682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5-6]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Resources/common/JDBConnect.java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35875"/>
            <a:ext cx="4797826" cy="9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722950"/>
            <a:ext cx="4797826" cy="240979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5225062" y="1667213"/>
            <a:ext cx="33345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DB연결, 쿼리실행, select 결과 저장을 위한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멤버변수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DB연결을 위한 기본생성자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드라이버 로드 및 DB접속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커넥션 URL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688" y="3181238"/>
            <a:ext cx="2988832" cy="1287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6"/>
          <p:cNvCxnSpPr/>
          <p:nvPr/>
        </p:nvCxnSpPr>
        <p:spPr>
          <a:xfrm>
            <a:off x="6567300" y="2855750"/>
            <a:ext cx="688500" cy="325500"/>
          </a:xfrm>
          <a:prstGeom prst="bentConnector3">
            <a:avLst>
              <a:gd fmla="val 102683" name="adj1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5.7 커넥션 풀로 성능 개선</a:t>
            </a:r>
            <a:endParaRPr/>
          </a:p>
        </p:txBody>
      </p:sp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JDBConnect 클래스를 이용해 실제로 DB 연결을 테스트하는 jsp 파일을 생성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229150" y="16730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5-7]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05JDBC/ConnectionTest.jsp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49204"/>
            <a:ext cx="631507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3154104"/>
            <a:ext cx="33528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ko"/>
              <a:t>5.6 JDBC 설정 및 데이터베이스 연결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연결 설정 개선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앞에서 작성한 클래스는 실무에서 사용하기 적합하지 않음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서버 정보가 변경되는 경우 클래스를 수정한 후 다시 컴파일 해야 하기 때문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배포서술자인 web.xml에 접속 정보를 입력한 후 application 내장객체를 통해 읽어서 구현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229150" y="22064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5-8]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WEB-INF/web.xml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4075"/>
            <a:ext cx="62960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6535796" y="3472446"/>
            <a:ext cx="2589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접속URL, 아이디, 패스워드는 동일한 패턴을 작성하면 됨</a:t>
            </a:r>
            <a:endParaRPr b="1"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5.6 JDBC 설정 및 데이터베이스 연결</a:t>
            </a:r>
            <a:endParaRPr/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연결 설정 개선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229150" y="12920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5-9]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Resources/common/JDBConnect.java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6524844" y="1567121"/>
            <a:ext cx="2589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DB접속에 필요한 모든 정보를 매개변수를 통해 받을 수 있도록 정의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9521"/>
            <a:ext cx="63055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71179"/>
            <a:ext cx="62960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5.6 JDBC 설정 및 데이터베이스 연결</a:t>
            </a:r>
            <a:endParaRPr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8" name="Google Shape;228;p3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연결 설정 개선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229150" y="12920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5-10]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05JDBC/ConnectionTest.jsp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6524844" y="1643321"/>
            <a:ext cx="2589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web.xml의 컨텍스트 초기화 파라미터를 읽어서 생성자의 인수로 전달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875"/>
            <a:ext cx="6296250" cy="273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463" y="3899900"/>
            <a:ext cx="349567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5.6 JDBC 설정 및 데이터베이스 연결</a:t>
            </a:r>
            <a:endParaRPr/>
          </a:p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연결 설정 개선2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컨텍스트 초기화 파라미터를 JSP에서 가져오면 동일한 코드가 반복되게 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생성자에서 직접 가져올 수 있도록 정의하면 반복을 제거할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229150" y="18254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5-11]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Resources/common/JDBConnect.java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5524577" y="1718400"/>
            <a:ext cx="34521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매개변수로 application 내장객체를 받으면 메서드에서 web.xml에 접근 가능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3270"/>
            <a:ext cx="5282649" cy="116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8" y="2833837"/>
            <a:ext cx="5282649" cy="230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4575" y="3254053"/>
            <a:ext cx="3562275" cy="143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75100" y="846850"/>
            <a:ext cx="8700900" cy="40650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학습 목표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데이터 베이스 관리 시스템(DBMS) 중에서 오라클을 설치하고 JDBC API를 이용해서 JSP와 연동하는 방법을 학습합니다.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학습 순서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활용 사례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정보부터 상품/판매 정보와 각종 통계까지 수많은 데이터를 저장여 서비스합니다.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2367499"/>
            <a:ext cx="3858750" cy="1544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5.6 JDBC 설정 및 데이터베이스 연결</a:t>
            </a:r>
            <a:endParaRPr/>
          </a:p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1" name="Google Shape;251;p3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연결 설정 개선2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컨텍스트 초기화 파라미터를 JSP에서 가져오면 동일한 코드가 반복되게 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생성자에서 직접 가져올 수 있도록 정의하면 반복을 제거할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229150" y="18254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5-11] Java Resources/common/JDBConnect.java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5524577" y="1718400"/>
            <a:ext cx="34521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매개변수로 application 내장객체를 받으면 메서드에서 web.xml에 접근 가능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3270"/>
            <a:ext cx="5282649" cy="1166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8" y="2833837"/>
            <a:ext cx="5282649" cy="230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4575" y="3254053"/>
            <a:ext cx="3562275" cy="143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5.7 커넥션 풀로 성능 개선</a:t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3" name="Google Shape;263;p33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 커넥션 풀이란..??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웹의 특성상 빈번한 DB와의 연결과 해제는 시스템 성능에 큰 영향을 미침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이를 개선하기 위한 방법으로 “커넥션 풀”이 사용됨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커넥션 풀(Connection pool)이란 Connection 객체를 미리 생성해 풀(pool)에 넣어놓고, 요청이 있을 때 이미 생성된 Connection 객체를 가져다 사용하는 기법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워터파크의 유수풀과 비슷한 원리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 JNDI(Java Naming and Directory Interface)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자바 소프트웨어에서 객체나 데이터를 전체 경로를 몰라도 ‘이름’만으로 찾아 쓸 수 있는 디렉터리 서비스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이름과 실제 객체와의 연결은 외부의 설정 파일에서 관리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따라서 세부 설정을 바꿀 때도 소스 코드를 수정하고 다시 컴파일할 필요가 없음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5.7 커넥션 풀로 성능 개선</a:t>
            </a:r>
            <a:endParaRPr/>
          </a:p>
        </p:txBody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 JNDI(Java Naming and Directory Interface)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JNDI 사용 절차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lphaL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WAS(톰캣)가 시작할 때 server.xml과 context.xml에 설정한 대로 커넥션 풀을 생성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lphaL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 코드에서 JNDI 서버(WAS가 제공)로부터 데이터소스 객체를 얻어옴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lphaL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데이터소스로부터 커넥션 객체를 가져옴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lphaL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DB 작업을 수행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lphaL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작업이 끝나면 커넥션 객체를 풀로 반환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75" y="1275325"/>
            <a:ext cx="5067725" cy="16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5.7 커넥션 풀로 성능 개선</a:t>
            </a:r>
            <a:endParaRPr/>
          </a:p>
        </p:txBody>
      </p:sp>
      <p:sp>
        <p:nvSpPr>
          <p:cNvPr id="277" name="Google Shape;2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8" name="Google Shape;278;p3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커넥션 풀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229150" y="11396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5-13]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(톰캣 홈 디렉터리)/conf/server.xml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275"/>
            <a:ext cx="5205901" cy="292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5268900" y="1413600"/>
            <a:ext cx="38751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driverClassName : JDBC 드라이버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type : 데이터소스로 사용할 클래스명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initialSize : 초기화 과정에서 생성할 커넥션 갯수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minIdle : 커넥션의 최소값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maxTotal : 동시에 사용할 커넥션 갯수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maxIdle : 커넥션의 최대값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maxWaitMillis : 대기시간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url : 오라클 연결을 위한 URL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name : 풀의 이름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username : 계정 아이디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password : 계정 패스워드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5.7 커넥션 풀로 성능 개선</a:t>
            </a:r>
            <a:endParaRPr/>
          </a:p>
        </p:txBody>
      </p:sp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 커넥션 풀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229150" y="11396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5-14] (톰캣 홈 디렉터리)/conf/context.xml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0100"/>
            <a:ext cx="5866876" cy="11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6157275" y="1413600"/>
            <a:ext cx="29868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server.xml에 설정한 커넥션 풀을 전역적으로 사용하기 위한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563" y="2991250"/>
            <a:ext cx="5866875" cy="1728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5.7 커넥션 풀로 성능 개선</a:t>
            </a:r>
            <a:endParaRPr/>
          </a:p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9" name="Google Shape;299;p3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커넥션 풀 동작 검증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229150" y="11396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5-15]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Resources/common/DBConnPool.java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5751375" y="1413600"/>
            <a:ext cx="33927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JNDI를 사용하기 위한 객체생성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웹 애플리케이션 즉 Tomcat 의 루트 디렉토리를 얻어옴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Tomcat에 생성된 커넥션 풀인 “dbcp_myoracle” 자원을 얻어옴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이를 통해 DB연결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275"/>
            <a:ext cx="5481906" cy="35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5.7 커넥션 풀로 성능 개선</a:t>
            </a:r>
            <a:endParaRPr/>
          </a:p>
        </p:txBody>
      </p:sp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9" name="Google Shape;309;p3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 커넥션 풀 동작 검증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229150" y="12158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5-16] 05JDBC/ConnectionTest.jsp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8200"/>
            <a:ext cx="5412899" cy="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6400"/>
            <a:ext cx="5412899" cy="22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175" y="2791175"/>
            <a:ext cx="39814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5.8 간단한 쿼리 작성 및 실행</a:t>
            </a:r>
            <a:endParaRPr/>
          </a:p>
        </p:txBody>
      </p:sp>
      <p:sp>
        <p:nvSpPr>
          <p:cNvPr id="319" name="Google Shape;31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0" name="Google Shape;320;p3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SQL문 작성 및 실행을 위한 인터페이스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Statement : 인파라미터가 없는 정적 쿼리를 처리할 때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PreparedStatement : 인파라미터가 있는 동적 쿼리를 처리할 때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CallableStatement : 프로시져(procedure)나 함수(function)를 호출할 때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동적 쿼리문으로 회원 추가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229150" y="2587450"/>
            <a:ext cx="520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5-17]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05JDBC/ExeUpdate.jsp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92" y="2950417"/>
            <a:ext cx="5667900" cy="14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92" y="4342259"/>
            <a:ext cx="5667900" cy="317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5.8 간단한 쿼리 작성 및 실행</a:t>
            </a:r>
            <a:endParaRPr/>
          </a:p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0" name="Google Shape;330;p4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동적 쿼리문으로 회원 추가(계속)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05" y="1248053"/>
            <a:ext cx="6145224" cy="30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6509550" y="1185000"/>
            <a:ext cx="26346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인파라미터가 있는 동적 insert 쿼리문 작성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쿼리문 실행을 위한 객체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인파라미터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쿼리문 실행 및 결과 반환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616" y="2992508"/>
            <a:ext cx="3660650" cy="7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3988" y="3767138"/>
            <a:ext cx="34004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5.8 간단한 쿼리 작성 및 실행</a:t>
            </a:r>
            <a:endParaRPr/>
          </a:p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1" name="Google Shape;341;p4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정적 쿼리문으로 회원 조회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5621175" y="1185000"/>
            <a:ext cx="35229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인파라미터가 없는 정적 select 쿼리문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쿼리문 실행을 위한 객체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쿼리문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select를 통해 인출된 레코드의 갯수만큼 반복해서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255700"/>
            <a:ext cx="5468787" cy="189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50" y="3133736"/>
            <a:ext cx="5468787" cy="1923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300" y="3590925"/>
            <a:ext cx="38862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5.1 데이터베이스란?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데이터베이스란..??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우리가 매일 접하게 되는 거의 모든 웹 애플리케이션은 데이터베이스를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매일 업데이트되는 뉴스나 날씨 등의 정보는 데이터베이스 없이는 서비스 불가능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JSP에서는 JDBC(Java Database Connectivity)를 통해 데이터베이스와 연동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오라클 설치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설치경로 : C:\01DevelopKits\oracleexe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공식사이트 : </a:t>
            </a:r>
            <a:r>
              <a:rPr lang="ko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https://oracle.com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00" y="3204576"/>
            <a:ext cx="5026374" cy="18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5.8 간단한 쿼리 작성 및 실행</a:t>
            </a:r>
            <a:endParaRPr/>
          </a:p>
        </p:txBody>
      </p:sp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2" name="Google Shape;352;p42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JDBC 프로그래밍 순서                                   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ResultSet에서 결괏값 불러오기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JDBC 드라이버 로드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 연결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쿼리문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쿼리문(Statement 계열) 객체 생성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쿼리 실행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실행 결과 처리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연결 해제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00" y="1354875"/>
            <a:ext cx="5019675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/>
        </p:nvSpPr>
        <p:spPr>
          <a:xfrm>
            <a:off x="4066542" y="2922859"/>
            <a:ext cx="41430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select 한 결과는 ResultSet으로 반환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최초 커서는 첫번째 행 윗부분에 위치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next() 메서드로 다음 행으로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이때 다음 행이 있으면 true, 없으면 false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컬럼의 값은 getXX() 메서드로 읽음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lphaL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getInt() : 정수형으로 추출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lphaL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getDate()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날짜형으로 추출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lphaL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getString()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문자형으로 추출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0" name="Google Shape;360;p4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마무리</a:t>
            </a:r>
            <a:endParaRPr/>
          </a:p>
        </p:txBody>
      </p:sp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25" y="3676200"/>
            <a:ext cx="1319625" cy="13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핵심요약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쿼리문 작성 방법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정적 쿼리문 : 내용이 고정되어 값을 추가할 수 없는 쿼리문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동적 쿼리문 : 인파라미터를 이용해서 값을 변경할 수 있는 쿼리문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쿼리문 실행을 위한 인터페이스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Statement : 정적 쿼리문을 실행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PreparedStatement : 동적 쿼리문을 실행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쿼리문 실행을 위한 메서드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executeQuery()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테이블에 저장된 레코드를 변경하지 않는 SELECT문 실행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반환타입은 ResultSet(조건절에 따른 레코드 인출)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executeUpdate()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레코드를 변경하는 INSERT, UPDATE, DELETE문 실행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반환타입은 int(변화된 행의 갯수를 반환)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5.2 오라클 설치</a:t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오라클 설치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Express Edition 21c 버전 다운로드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압축 해제 후 설치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83475"/>
            <a:ext cx="4516475" cy="12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3306925"/>
            <a:ext cx="2282707" cy="17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750" y="3302176"/>
            <a:ext cx="2282700" cy="17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9900" y="3302173"/>
            <a:ext cx="2290915" cy="17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5.3 SQL Developer 설치</a:t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SQL Developer 설치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SQL Developer란 오라클 데이터베이스 용 그래픽 기반의 관리 도구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 생성, 조회, 추가 등의 작업을 마우스 클릭만으로 쉽게 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오라클 홈페이지에서 [Downloads] → [Developer Downloads]를 클릭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[Developer Tools] → [SQL Developer]를 클릭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6875"/>
            <a:ext cx="4380774" cy="14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314" y="3096675"/>
            <a:ext cx="4233296" cy="1784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5.3 SQL Developer 설치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SQL Developer 설치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본인의 OS에 맞는 설치파일을 다운로드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압축을 해제한 후 C:\01DevelopKits 폴더로 이동. 압축만 풀면 설치 완료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75947"/>
            <a:ext cx="4230825" cy="13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3345100"/>
            <a:ext cx="3431775" cy="17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5.4 사용자 계정 생성 및 권한 설정</a:t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계정 생성 및 권한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명령 프롬프트 실행 후 sqlplus 명령 실행 ⇒ system / 123456 입력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c## 접두어 없이 계정을 생성하기 위해 세션 변경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1603258"/>
            <a:ext cx="4116751" cy="18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00" y="3802563"/>
            <a:ext cx="4954325" cy="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5.4 사용자 계정 생성 및 권한 설정</a:t>
            </a:r>
            <a:endParaRPr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사용자 계정 생성 및 권한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역할(Role)을 통한 권한 부여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생성한 계정을 SQL Developer에 등록하기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접속 창의 [+] 버튼 클릭 후 정보입력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625875"/>
            <a:ext cx="4795200" cy="5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525" y="2397200"/>
            <a:ext cx="4225600" cy="27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700" y="2985701"/>
            <a:ext cx="2980900" cy="10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5.5 테이블 및 시퀀스 생성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 및 시퀀스 생성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차후 회원제 게시판 작성을 위한 테이블 생성 및 외래키(Foreign key) 추가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일련번호 입력을 위한 시퀀스 생성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테이블 생성1 - member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75" y="2394775"/>
            <a:ext cx="5150325" cy="14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800" y="3236600"/>
            <a:ext cx="37528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